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1" r:id="rId6"/>
    <p:sldId id="266" r:id="rId7"/>
    <p:sldId id="267" r:id="rId8"/>
    <p:sldId id="265" r:id="rId9"/>
    <p:sldId id="268" r:id="rId10"/>
    <p:sldId id="263" r:id="rId11"/>
    <p:sldId id="269" r:id="rId12"/>
    <p:sldId id="262" r:id="rId13"/>
    <p:sldId id="270" r:id="rId14"/>
    <p:sldId id="273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154C-C66B-4579-9A00-CA2FEDB05AAD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r>
              <a:rPr lang="ru-RU" dirty="0" smtClean="0"/>
              <a:t>Второй уровень</a:t>
            </a:r>
            <a:endParaRPr lang="en-US" dirty="0" smtClean="0"/>
          </a:p>
          <a:p>
            <a:pPr lvl="0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611A-3B06-4783-94BA-46BE05008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36B6A-8721-4247-804B-2063FA8FB6B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843B4-3F75-453F-BE7A-788A262C4FCC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BBA-E9C6-49A6-A5ED-F0D46C2B9B28}" type="datetime1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910F-AF0E-451F-A7DB-FBDF403ADA67}" type="datetime1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0A23-BE12-4559-B7F7-48F865A3839A}" type="datetime1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46B8-EABA-4744-A801-1F67B946E667}" type="datetime1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10AC-BD54-4FD3-AF33-2856F8669147}" type="datetime1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98-ECB2-4410-843A-E5B8E8F0A4D5}" type="datetime1">
              <a:rPr lang="ru-RU" smtClean="0"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BFA9-5AFF-48E0-BED6-782DA2C2D4A7}" type="datetime1">
              <a:rPr lang="ru-RU" smtClean="0"/>
              <a:t>12.04.2011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2A74-CE6B-4229-BAC4-09EBEC6C32A7}" type="datetime1">
              <a:rPr lang="ru-RU" smtClean="0"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322-2EBD-483A-9B9D-AA44EE08ED19}" type="datetime1">
              <a:rPr lang="ru-RU" smtClean="0"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25E-62D1-415B-9A8D-DBC22593EFB1}" type="datetime1">
              <a:rPr lang="ru-RU" smtClean="0"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B65-E0EF-4C50-813E-F5DDA1DEFF0D}" type="datetime1">
              <a:rPr lang="ru-RU" smtClean="0"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1358-F9CF-4F2A-8165-97D3002FB781}" type="datetime1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04B0-2D04-4F1B-AF02-89DD99EEA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1%81%D1%82%D0%BE%D0%BA-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ru.wikipedia.org/wiki/%D0%9F%D0%BE%D0%BF%D0%BE%D0%B2%D0%B8%D1%87,_%D0%9F%D0%B0%D0%B2%D0%B5%D0%BB_%D0%A0%D0%BE%D0%BC%D0%B0%D0%BD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B%D1%85%D0%BE%D0%B4_%D0%B2_%D0%BE%D1%82%D0%BA%D1%80%D1%8B%D1%82%D1%8B%D0%B9_%D0%BA%D0%BE%D1%81%D0%BC%D0%BE%D1%8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ocuments\&#1076;&#1077;&#1085;&#1100;%20&#1082;&#1086;&#1089;&#1084;&#1086;&#1085;&#1072;&#1074;&#1090;&#1080;&#1082;&#1080;\2864491_6297844dce83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WINDOWS\Users\Aida\&#1056;&#1072;&#1073;&#1086;&#1095;&#1080;&#1081;%20&#1089;&#1090;&#1086;&#1083;\&#1050;&#1054;&#1057;&#1052;&#1054;&#1057;\E_02.WAV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Работа учащихся 6 класса</a:t>
            </a:r>
          </a:p>
          <a:p>
            <a:r>
              <a:rPr lang="ru-RU" dirty="0" err="1" smtClean="0"/>
              <a:t>Бабурова</a:t>
            </a:r>
            <a:r>
              <a:rPr lang="ru-RU" dirty="0" smtClean="0"/>
              <a:t> Никиты, </a:t>
            </a:r>
            <a:r>
              <a:rPr lang="ru-RU" dirty="0" err="1" smtClean="0"/>
              <a:t>Голосова</a:t>
            </a:r>
            <a:r>
              <a:rPr lang="ru-RU" dirty="0" smtClean="0"/>
              <a:t> Алексея, </a:t>
            </a:r>
            <a:r>
              <a:rPr lang="ru-RU" dirty="0" err="1" smtClean="0"/>
              <a:t>Голосова</a:t>
            </a:r>
            <a:r>
              <a:rPr lang="ru-RU" dirty="0" smtClean="0"/>
              <a:t> Ивана, Зуева Михаила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417260">
            <a:off x="674533" y="2044739"/>
            <a:ext cx="7772400" cy="1557193"/>
          </a:xfrm>
          <a:noFill/>
        </p:spPr>
        <p:txBody>
          <a:bodyPr anchor="t" anchorCtr="0">
            <a:norm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Полеты в космос</a:t>
            </a:r>
            <a:endParaRPr lang="ru-RU" sz="8000" b="1" spc="50" dirty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12 августа 1962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142984"/>
            <a:ext cx="3214710" cy="571501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Первый в мире групповой космический полёт. Одновременно с «Восток-3» в космосе находился космический корабль «Восток-4</a:t>
            </a:r>
            <a:r>
              <a:rPr lang="ru-RU" b="1" dirty="0" smtClean="0">
                <a:solidFill>
                  <a:schemeClr val="bg1"/>
                </a:solidFill>
                <a:hlinkClick r:id="rId3" action="ppaction://hlinkfile" tooltip="Восток-4"/>
              </a:rPr>
              <a:t>»</a:t>
            </a:r>
            <a:r>
              <a:rPr lang="ru-RU" b="1" dirty="0" smtClean="0">
                <a:solidFill>
                  <a:schemeClr val="bg1"/>
                </a:solidFill>
              </a:rPr>
              <a:t>, который пилотировал космонавт Попович</a:t>
            </a:r>
            <a:r>
              <a:rPr lang="ru-RU" b="1" dirty="0" smtClean="0">
                <a:solidFill>
                  <a:schemeClr val="bg1"/>
                </a:solidFill>
                <a:hlinkClick r:id="rId4" action="ppaction://hlinkfile"/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Павел Романович. В полёте поддерживалась радиосвязь между кораблями и Землёй. На Землю впервые передавались телевизионные изображения космонавтов, транслировавшиеся по телевизионной сети СССР. В полёте космонавты освобождались от катапультируемых кресел и свободно плавали в кабине в условиях невесомости; проводились медико-биологические эксперименты.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Установлен новый рекорд продолжительности полёта — 94 часа 22 минуты.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214422"/>
            <a:ext cx="30231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Компуша\Desktop\ru.wikipedia.org\Other\wikipedia\ru\a\a3\NikolaevA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142984"/>
            <a:ext cx="2714644" cy="40176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857892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Николаев А.Г.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857892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Попович П.Р.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16 июня 1963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714488"/>
            <a:ext cx="278608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совершён первый в мире полёт в космос женщины-космонавта Валентины Терешковой на космическом корабле Восток-6.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Компуша\Desktop\220px-Tereshkova_Heure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4362336" cy="52149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 марта 1965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3316" y="0"/>
            <a:ext cx="5400684" cy="176846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совершён первый в истории выход</a:t>
            </a:r>
            <a:r>
              <a:rPr lang="ru-RU" dirty="0" smtClean="0">
                <a:solidFill>
                  <a:schemeClr val="bg1"/>
                </a:solidFill>
                <a:hlinkClick r:id="rId3" action="ppaction://hlinkfile" tooltip="Выход в открытый космос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человека в открытый космос. Космонавт Алексей Леонов совершил выход в открытый космос из корабля Восход-2.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Компуша\Desktop\220px-Leonow,_Alexe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220" y="3286124"/>
            <a:ext cx="3517780" cy="2430466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5619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3614734" cy="205422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21 июля 1969 — первая высадка человека на Луну в рамках лунной экспедиции корабля Аполлон-11, доставившей на Землю, в том числе и первые пробы лунного грунта.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C:\Users\Компуша\Desktop\220px-Neil_Armstrong_p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710" y="571480"/>
            <a:ext cx="4816290" cy="5696581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093631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42860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Нейл  </a:t>
            </a:r>
            <a:r>
              <a:rPr lang="ru-RU" sz="2000" b="1" dirty="0" err="1" smtClean="0">
                <a:solidFill>
                  <a:schemeClr val="bg1"/>
                </a:solidFill>
              </a:rPr>
              <a:t>Армстронг</a:t>
            </a:r>
            <a:endParaRPr lang="ru-RU" sz="20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FIG10"/>
          <p:cNvPicPr>
            <a:picLocks noChangeAspect="1" noChangeArrowheads="1"/>
          </p:cNvPicPr>
          <p:nvPr/>
        </p:nvPicPr>
        <p:blipFill>
          <a:blip r:embed="rId4">
            <a:lum bright="20000" contrast="6000"/>
          </a:blip>
          <a:srcRect/>
          <a:stretch>
            <a:fillRect/>
          </a:stretch>
        </p:blipFill>
        <p:spPr bwMode="auto">
          <a:xfrm>
            <a:off x="228600" y="228600"/>
            <a:ext cx="4557714" cy="6653694"/>
          </a:xfrm>
          <a:prstGeom prst="rect">
            <a:avLst/>
          </a:prstGeom>
          <a:noFill/>
          <a:effectLst>
            <a:outerShdw dist="63500" dir="10800000" algn="ctr" rotWithShape="0">
              <a:schemeClr val="bg1"/>
            </a:outerShdw>
          </a:effec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800600" y="53340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Эдвин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</a:rPr>
              <a:t>Олдрин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, второй человек, ступивший на поверхность Луны. </a:t>
            </a:r>
          </a:p>
          <a:p>
            <a:pPr algn="just" eaLnBrk="0" hangingPunct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В козырьке его шлема отражается Нейл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</a:rPr>
              <a:t>Армстронг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, который его фотографирует, и лунный посадочный модуль.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810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99CCFF"/>
                </a:solidFill>
              </a:rPr>
              <a:t>Первые люди</a:t>
            </a:r>
            <a:br>
              <a:rPr lang="ru-RU" sz="2400" smtClean="0">
                <a:solidFill>
                  <a:srgbClr val="99CCFF"/>
                </a:solidFill>
              </a:rPr>
            </a:br>
            <a:r>
              <a:rPr lang="ru-RU" sz="2400" smtClean="0">
                <a:solidFill>
                  <a:srgbClr val="99CCFF"/>
                </a:solidFill>
              </a:rPr>
              <a:t>на Луне </a:t>
            </a:r>
          </a:p>
        </p:txBody>
      </p: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4724400" y="3357562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Экипаж космического корабля Аполлон 11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Нейл </a:t>
            </a:r>
            <a:r>
              <a:rPr lang="ru-RU" sz="1400" b="1" dirty="0" err="1">
                <a:solidFill>
                  <a:schemeClr val="bg1"/>
                </a:solidFill>
              </a:rPr>
              <a:t>Армстронг</a:t>
            </a:r>
            <a:r>
              <a:rPr lang="ru-RU" sz="1400" b="1" dirty="0">
                <a:solidFill>
                  <a:schemeClr val="bg1"/>
                </a:solidFill>
              </a:rPr>
              <a:t>, Майкл Коллинз и Эдвин </a:t>
            </a:r>
            <a:r>
              <a:rPr lang="ru-RU" sz="1400" b="1" dirty="0" err="1">
                <a:solidFill>
                  <a:schemeClr val="bg1"/>
                </a:solidFill>
              </a:rPr>
              <a:t>Олдрин</a:t>
            </a:r>
            <a:r>
              <a:rPr lang="ru-RU" sz="14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7600" name="Picture 16" descr="fig11a"/>
          <p:cNvPicPr>
            <a:picLocks noChangeAspect="1" noChangeArrowheads="1"/>
          </p:cNvPicPr>
          <p:nvPr/>
        </p:nvPicPr>
        <p:blipFill>
          <a:blip r:embed="rId5">
            <a:lum bright="22000"/>
          </a:blip>
          <a:srcRect/>
          <a:stretch>
            <a:fillRect/>
          </a:stretch>
        </p:blipFill>
        <p:spPr bwMode="auto">
          <a:xfrm>
            <a:off x="4929190" y="4357694"/>
            <a:ext cx="3919399" cy="2500306"/>
          </a:xfrm>
          <a:prstGeom prst="rect">
            <a:avLst/>
          </a:prstGeom>
          <a:noFill/>
          <a:effectLst>
            <a:outerShdw dist="137372" dir="19578596" algn="ctr" rotWithShape="0">
              <a:schemeClr val="bg2"/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2858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17 ноября 1970 — мягкая посадка и начало работы первого в мире полуавтоматического дистанционно управляемого самоходного аппарата, управляемого с Земли: Луноход-1. (СССР).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226" y="0"/>
            <a:ext cx="6300774" cy="125729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Сегодня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Сегодняшний день характеризуется новыми проектами и планами освоения космического пространства. Активно развивается космический туризм. Пилотируемая космонавтика вновь собирается вернуться на Луну и обратила свой взор к другим планетам Солнечной системы (в первую очередь к Марсу).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000496" y="361950"/>
            <a:ext cx="5143504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/>
              <a:t>В ряду десятилетий каждый год</a:t>
            </a:r>
          </a:p>
          <a:p>
            <a:r>
              <a:rPr lang="ru-RU" sz="2800" dirty="0"/>
              <a:t>Мы метим новыми</a:t>
            </a:r>
          </a:p>
          <a:p>
            <a:r>
              <a:rPr lang="ru-RU" sz="2800" dirty="0"/>
              <a:t>Космическими вехами.</a:t>
            </a:r>
          </a:p>
          <a:p>
            <a:r>
              <a:rPr lang="ru-RU" sz="2800" dirty="0"/>
              <a:t>Но помним:</a:t>
            </a:r>
          </a:p>
          <a:p>
            <a:r>
              <a:rPr lang="ru-RU" sz="2800" dirty="0"/>
              <a:t>К звездам начался поход</a:t>
            </a:r>
          </a:p>
          <a:p>
            <a:r>
              <a:rPr lang="ru-RU" sz="2800" dirty="0"/>
              <a:t>С </a:t>
            </a:r>
            <a:r>
              <a:rPr lang="ru-RU" sz="2800" dirty="0" err="1"/>
              <a:t>Гагаринского</a:t>
            </a:r>
            <a:endParaRPr lang="ru-RU" sz="2800" dirty="0"/>
          </a:p>
          <a:p>
            <a:r>
              <a:rPr lang="ru-RU" sz="2800" dirty="0"/>
              <a:t>           Русского</a:t>
            </a:r>
          </a:p>
          <a:p>
            <a:r>
              <a:rPr lang="ru-RU" sz="2800" dirty="0"/>
              <a:t>               «Поехали!»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85720" y="4286256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dirty="0"/>
              <a:t>После Юрия Гагарина в космосе побывал 431 землянин.</a:t>
            </a:r>
            <a:br>
              <a:rPr lang="ru-RU" sz="2400" b="1" dirty="0"/>
            </a:br>
            <a:r>
              <a:rPr lang="ru-RU" sz="2400" b="1" dirty="0"/>
              <a:t>Подавляющее большинство россиян - 85% - считают, что полет Юрия Гагарина и космические экспедиции последующих лет - это то, чем мы всегда будем гордиться...</a:t>
            </a:r>
          </a:p>
        </p:txBody>
      </p:sp>
      <p:pic>
        <p:nvPicPr>
          <p:cNvPr id="10248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481382" cy="3524011"/>
          </a:xfrm>
          <a:prstGeom prst="rect">
            <a:avLst/>
          </a:prstGeom>
          <a:noFill/>
          <a:effectLst>
            <a:outerShdw dist="127000" dir="13012194" algn="ctr" rotWithShape="0">
              <a:srgbClr val="CC3300"/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1472" y="1643050"/>
            <a:ext cx="815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    «Это сегодня. А завтра?… Поселения на Луне, путешествия к Марсу. Научные станции на астероидах, связь с другими цивилизациями… Все это – будущее. Пусть не столь близкое, но реальное. Ведь оно опирается на уже достигнутое. И не будем огорчаться, что не мы с вами станем участниками дальних межпланетных экспедиций. Не будем завидовать людям будущего. Им, конечно, здорово повезет, для них станет привычным то, о чем мы можем только мечтать. Но и нам тоже выпало большое счастье. Счастье первых шагов в космос. И пусть потомки завидуют нашему счастью».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Ю.А. Гагарин, 20.03.1967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5000">
              <a:srgbClr val="03D4A8">
                <a:alpha val="11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Космическая биология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857232"/>
            <a:ext cx="3428992" cy="60007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После того как начала развиваться астронавтика, появилась наука- космическая биология, которая изучает, как влияют условия полета в космос и факторы космического пространства на живые организмы Земли. Главная её задача - исследовать  как лучше обеспечить жизнь в космических полётах и на внеземных станциях. Задолго до того,  как в космос поднялся первый человек, учёные начали исследовать влияния полётов на собак.</a:t>
            </a:r>
          </a:p>
          <a:p>
            <a:pPr algn="just"/>
            <a:r>
              <a:rPr lang="ru-RU" dirty="0" smtClean="0"/>
              <a:t>Запуски в СССР в 1949 году геофизических ракет с  собаками. Ракеты поднимались на высоту 100-400 километров. Животных помещали в герметическую кабину  катапультируемого контейнера, который устанавливался на борту корабля-спутника. Воздух подавался с помощью    баллона системы </a:t>
            </a:r>
            <a:r>
              <a:rPr lang="ru-RU" dirty="0" err="1" smtClean="0"/>
              <a:t>воздухоснабжения</a:t>
            </a:r>
            <a:r>
              <a:rPr lang="ru-RU" dirty="0" smtClean="0"/>
              <a:t>.  На собаках проверяли работу сердца, частоту дыхания и скорость роста.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5" y="928670"/>
            <a:ext cx="235814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28671"/>
            <a:ext cx="358361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Компуша\Desktop\250px-Laika_Histo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43277"/>
            <a:ext cx="4143404" cy="331472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5286380" cy="278605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err="1" smtClean="0"/>
              <a:t>Ла́йка</a:t>
            </a:r>
            <a:r>
              <a:rPr lang="ru-RU" sz="1400" b="1" dirty="0" smtClean="0"/>
              <a:t>  — советская собака-космонавт, первое животное, выведенное на орбиту Земли. Была запущена в космос 3 ноября 1957 года в половине шестого утра по московскому времени на советском корабле «Спутник-2». На тот момент Лайке было около двух лет, и вес — около 6 килограммов.</a:t>
            </a:r>
          </a:p>
          <a:p>
            <a:pPr algn="just">
              <a:lnSpc>
                <a:spcPct val="120000"/>
              </a:lnSpc>
            </a:pPr>
            <a:r>
              <a:rPr lang="ru-RU" sz="1400" b="1" dirty="0" smtClean="0"/>
              <a:t>Возвращение Лайки на Землю не планировалось. Как и многие другие животные в космосе, собака погибла во время полёта — через 5—7 часов после старта она умерла от стресса и перегрева, хотя предполагалось, что она проживёт около недели.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5143512"/>
            <a:ext cx="2571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Памятник Лайке на территории Института военной медицины</a:t>
            </a:r>
            <a:endParaRPr lang="ru-RU" dirty="0"/>
          </a:p>
        </p:txBody>
      </p:sp>
      <p:pic>
        <p:nvPicPr>
          <p:cNvPr id="1027" name="Picture 3" descr="C:\Users\Компуша\Desktop\220px-Laika_monu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571900" cy="464347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3D4A8">
                <a:alpha val="57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500174"/>
            <a:ext cx="3686172" cy="1143000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Белка и Стрелка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329642" cy="1054089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Белка и Стрелка первые кто вернулся из космоса.</a:t>
            </a:r>
          </a:p>
          <a:p>
            <a:endParaRPr lang="ru-RU" sz="2000" dirty="0" smtClean="0"/>
          </a:p>
          <a:p>
            <a:r>
              <a:rPr lang="ru-RU" sz="2000" dirty="0" smtClean="0"/>
              <a:t> Первый успешный орбитальный полёт с возвращением на Землю совершили собаки Белка и Стрелка 19 августа 1960 года.</a:t>
            </a:r>
            <a:endParaRPr lang="ru-RU" sz="2000" dirty="0"/>
          </a:p>
        </p:txBody>
      </p:sp>
      <p:pic>
        <p:nvPicPr>
          <p:cNvPr id="4" name="Рисунок 3" descr="фиолетовый инопланетос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952500" cy="1238250"/>
          </a:xfrm>
          <a:prstGeom prst="cloudCallout">
            <a:avLst/>
          </a:prstGeom>
        </p:spPr>
      </p:pic>
      <p:pic>
        <p:nvPicPr>
          <p:cNvPr id="5" name="Рисунок 4" descr="spase0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1607620" cy="1000132"/>
          </a:xfrm>
          <a:prstGeom prst="wedgeEllipseCallout">
            <a:avLst/>
          </a:prstGeom>
        </p:spPr>
      </p:pic>
      <p:pic>
        <p:nvPicPr>
          <p:cNvPr id="2050" name="Picture 2" descr="C:\Users\Компуша\Desktop\Belka_and_Strelka_Space_Dogs_Real-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5614" y="0"/>
            <a:ext cx="6448386" cy="485778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"/>
            <a:ext cx="4572000" cy="45720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Последний перед полётом Ю. А. Гагарина испытательный запуск искусственного спутника Земли (пятый беспилотный корабль-спутник «Восток») с собакой Звёздочкой и манекеном космонавта, которого будущие покорители космоса назвали Иваном Ивановичем. «Генеральная репетиция» прошла успешно — после кругосветного витка экспедиция благополучно вернулась на Землю: собака возвращена, манекен катапультирован и возвращён на парашюте. Спустя три дня на конференции в Академии наук все взоры присутствующих были устремлены на Белку, Стрелку и Звёздочку, а на сидевшего в первом ряду Гагарина внимания тогда никто не обратил.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1622490" cy="2175611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39747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6429396"/>
            <a:ext cx="44291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Памятник собаке-космонавту Звездочке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ользователь\Рабочий стол\космос\706158_555aae8e5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709200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КОСМИЧЕСКИЙ ДЕСАНТ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Пользователь\Рабочий стол\космос\fee533fc9177f800a0456b38dc8e95e9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28736"/>
            <a:ext cx="2976550" cy="2619364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C:\Documents and Settings\Пользователь\Рабочий стол\космос\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32" y="928670"/>
            <a:ext cx="2571768" cy="3795968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3706427" cy="2470951"/>
          </a:xfrm>
          <a:prstGeom prst="flowChartAlternateProcess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" name="2864491_6297844dce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58214" y="6143644"/>
            <a:ext cx="295276" cy="295276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9819249" y="1406769"/>
            <a:ext cx="3101766" cy="1690629"/>
          </a:xfrm>
          <a:custGeom>
            <a:avLst/>
            <a:gdLst>
              <a:gd name="connsiteX0" fmla="*/ 1336431 w 3101766"/>
              <a:gd name="connsiteY0" fmla="*/ 984739 h 1690629"/>
              <a:gd name="connsiteX1" fmla="*/ 1336431 w 3101766"/>
              <a:gd name="connsiteY1" fmla="*/ 984739 h 1690629"/>
              <a:gd name="connsiteX2" fmla="*/ 295422 w 3101766"/>
              <a:gd name="connsiteY2" fmla="*/ 1055077 h 1690629"/>
              <a:gd name="connsiteX3" fmla="*/ 0 w 3101766"/>
              <a:gd name="connsiteY3" fmla="*/ 0 h 1690629"/>
              <a:gd name="connsiteX4" fmla="*/ 2264899 w 3101766"/>
              <a:gd name="connsiteY4" fmla="*/ 1083213 h 1690629"/>
              <a:gd name="connsiteX5" fmla="*/ 1294228 w 3101766"/>
              <a:gd name="connsiteY5" fmla="*/ 1688123 h 1690629"/>
              <a:gd name="connsiteX6" fmla="*/ 1308296 w 3101766"/>
              <a:gd name="connsiteY6" fmla="*/ 1688123 h 1690629"/>
              <a:gd name="connsiteX7" fmla="*/ 1209822 w 3101766"/>
              <a:gd name="connsiteY7" fmla="*/ 1223889 h 1690629"/>
              <a:gd name="connsiteX8" fmla="*/ 1308296 w 3101766"/>
              <a:gd name="connsiteY8" fmla="*/ 689317 h 1690629"/>
              <a:gd name="connsiteX9" fmla="*/ 1378634 w 3101766"/>
              <a:gd name="connsiteY9" fmla="*/ 661182 h 1690629"/>
              <a:gd name="connsiteX10" fmla="*/ 1364566 w 3101766"/>
              <a:gd name="connsiteY10" fmla="*/ 618979 h 16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1766" h="1690629">
                <a:moveTo>
                  <a:pt x="1336431" y="984739"/>
                </a:moveTo>
                <a:lnTo>
                  <a:pt x="1336431" y="984739"/>
                </a:lnTo>
                <a:lnTo>
                  <a:pt x="295422" y="1055077"/>
                </a:lnTo>
                <a:lnTo>
                  <a:pt x="0" y="0"/>
                </a:lnTo>
                <a:cubicBezTo>
                  <a:pt x="755833" y="359254"/>
                  <a:pt x="3101766" y="1083213"/>
                  <a:pt x="2264899" y="1083213"/>
                </a:cubicBezTo>
                <a:lnTo>
                  <a:pt x="1294228" y="1688123"/>
                </a:lnTo>
                <a:cubicBezTo>
                  <a:pt x="1290265" y="1690629"/>
                  <a:pt x="1303607" y="1688123"/>
                  <a:pt x="1308296" y="1688123"/>
                </a:cubicBezTo>
                <a:lnTo>
                  <a:pt x="1209822" y="1223889"/>
                </a:lnTo>
                <a:cubicBezTo>
                  <a:pt x="1248858" y="501706"/>
                  <a:pt x="1066254" y="761929"/>
                  <a:pt x="1308296" y="689317"/>
                </a:cubicBezTo>
                <a:cubicBezTo>
                  <a:pt x="1332483" y="682061"/>
                  <a:pt x="1355188" y="670560"/>
                  <a:pt x="1378634" y="661182"/>
                </a:cubicBezTo>
                <a:lnTo>
                  <a:pt x="1364566" y="61897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0" y="4392000"/>
            <a:ext cx="3071802" cy="226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29133"/>
            <a:ext cx="6286512" cy="258532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Животные в космосе — животные, в научно-исследовательских целях посылаемые в космическое пространство на космических кораблях. До выхода человека в космос (1961) полёты животных имели целью проверить, могут ли будущие космонавты выжить после полёта и если да, то как полёт может сказаться на их здоровье. В эпоху пилотируемой космонавтики животных посылают в космос для изучения различного рода биологических процессов, эффектов </a:t>
            </a:r>
            <a:r>
              <a:rPr lang="ru-RU" dirty="0" err="1" smtClean="0">
                <a:solidFill>
                  <a:schemeClr val="bg1"/>
                </a:solidFill>
              </a:rPr>
              <a:t>микрогравитации</a:t>
            </a:r>
            <a:r>
              <a:rPr lang="ru-RU" dirty="0" smtClean="0">
                <a:solidFill>
                  <a:schemeClr val="bg1"/>
                </a:solidFill>
              </a:rPr>
              <a:t> и в других целях.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4852994" cy="61316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Первое животное выжившее в открытом космосе.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Тихоходки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Tardigrada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засланные на околоземную орбиту группой учёных под руководством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Ингемара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Йёнссона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из университетского колледжа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Кристианстада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стали первыми животными, которые смогли пережить вредное воздействие радиации, экстремального холода и вакуума космоса… и даже дать потомство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1274782"/>
            <a:ext cx="3714776" cy="535785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71538" y="357166"/>
            <a:ext cx="72152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А знаете ли вы?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4282" y="1428736"/>
            <a:ext cx="8501090" cy="40719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Важные события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в освоении космоса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E_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981200"/>
            <a:ext cx="4648200" cy="3505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ЮРИЙ ГАГАРИН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совершил первый полет человека в космос</a:t>
            </a:r>
          </a:p>
        </p:txBody>
      </p:sp>
      <p:pic>
        <p:nvPicPr>
          <p:cNvPr id="6148" name="Picture 3" descr="fig1a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990600" y="1524000"/>
            <a:ext cx="3440113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127000" dir="13987806">
              <a:srgbClr val="CC3300"/>
            </a:prstShdw>
          </a:effec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28600" y="168275"/>
            <a:ext cx="7680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"России звездный сын"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0"/>
            <a:ext cx="390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Важнейшие этапы освоения космоса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114298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 апреля 1961 год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04B0-2D04-4F1B-AF02-89DD99EEA0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23" fill="hold"/>
                                        <p:tgtEl>
                                          <p:spTgt spid="59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669</Words>
  <Application>Microsoft Office PowerPoint</Application>
  <PresentationFormat>Экран (4:3)</PresentationFormat>
  <Paragraphs>73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Полеты в космос</vt:lpstr>
      <vt:lpstr>Космическая биология</vt:lpstr>
      <vt:lpstr>Слайд 3</vt:lpstr>
      <vt:lpstr>Белка и Стрелка</vt:lpstr>
      <vt:lpstr>Слайд 5</vt:lpstr>
      <vt:lpstr>Слайд 6</vt:lpstr>
      <vt:lpstr>Первое животное выжившее в открытом космосе. Тихоходки (Tardigrada), засланные на околоземную орбиту группой учёных под руководством Ингемара Йёнссона  из университетского колледжа Кристианстада, стали первыми животными, которые смогли пережить вредное воздействие радиации, экстремального холода и вакуума космоса… и даже дать потомство!</vt:lpstr>
      <vt:lpstr>Слайд 8</vt:lpstr>
      <vt:lpstr>ЮРИЙ ГАГАРИН  - совершил первый полет человека в космос</vt:lpstr>
      <vt:lpstr>12 августа 1962 </vt:lpstr>
      <vt:lpstr>16 июня 1963</vt:lpstr>
      <vt:lpstr>18 марта 1965</vt:lpstr>
      <vt:lpstr>Слайд 13</vt:lpstr>
      <vt:lpstr>Первые люди на Луне </vt:lpstr>
      <vt:lpstr>Слайд 15</vt:lpstr>
      <vt:lpstr>Слайд 16</vt:lpstr>
      <vt:lpstr>Слайд 17</vt:lpstr>
      <vt:lpstr>Слайд 18</vt:lpstr>
    </vt:vector>
  </TitlesOfParts>
  <Company>Земцовская средняя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полеты в космос</dc:title>
  <dc:creator>Ученик 6</dc:creator>
  <cp:lastModifiedBy>Учитель</cp:lastModifiedBy>
  <cp:revision>29</cp:revision>
  <dcterms:created xsi:type="dcterms:W3CDTF">2011-02-18T09:10:02Z</dcterms:created>
  <dcterms:modified xsi:type="dcterms:W3CDTF">2011-04-12T06:42:41Z</dcterms:modified>
</cp:coreProperties>
</file>